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448" r:id="rId5"/>
    <p:sldId id="2462" r:id="rId6"/>
    <p:sldId id="259" r:id="rId7"/>
    <p:sldId id="2464" r:id="rId8"/>
    <p:sldId id="2465" r:id="rId9"/>
    <p:sldId id="2451" r:id="rId10"/>
    <p:sldId id="2466" r:id="rId11"/>
    <p:sldId id="2467" r:id="rId12"/>
    <p:sldId id="262" r:id="rId13"/>
    <p:sldId id="2468" r:id="rId14"/>
    <p:sldId id="2469" r:id="rId15"/>
    <p:sldId id="2470" r:id="rId16"/>
    <p:sldId id="2472" r:id="rId17"/>
    <p:sldId id="2471" r:id="rId18"/>
    <p:sldId id="2473" r:id="rId19"/>
    <p:sldId id="2474" r:id="rId20"/>
    <p:sldId id="2475" r:id="rId21"/>
    <p:sldId id="2476" r:id="rId22"/>
    <p:sldId id="2477" r:id="rId23"/>
    <p:sldId id="2478" r:id="rId24"/>
    <p:sldId id="2479" r:id="rId25"/>
    <p:sldId id="2480" r:id="rId26"/>
    <p:sldId id="2481" r:id="rId27"/>
    <p:sldId id="2482" r:id="rId28"/>
    <p:sldId id="2483" r:id="rId29"/>
    <p:sldId id="2484" r:id="rId30"/>
    <p:sldId id="2485" r:id="rId31"/>
    <p:sldId id="2488" r:id="rId32"/>
    <p:sldId id="2489" r:id="rId33"/>
    <p:sldId id="2490" r:id="rId34"/>
    <p:sldId id="2491" r:id="rId35"/>
    <p:sldId id="2492" r:id="rId36"/>
    <p:sldId id="2493" r:id="rId37"/>
    <p:sldId id="2494" r:id="rId38"/>
    <p:sldId id="2495" r:id="rId39"/>
    <p:sldId id="2496" r:id="rId40"/>
    <p:sldId id="2498" r:id="rId41"/>
    <p:sldId id="2499" r:id="rId42"/>
    <p:sldId id="2456" r:id="rId43"/>
    <p:sldId id="2436" r:id="rId4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340" autoAdjust="0"/>
  </p:normalViewPr>
  <p:slideViewPr>
    <p:cSldViewPr snapToGrid="0">
      <p:cViewPr varScale="1">
        <p:scale>
          <a:sx n="60" d="100"/>
          <a:sy n="60" d="100"/>
        </p:scale>
        <p:origin x="1152" y="4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56" d="100"/>
          <a:sy n="56" d="100"/>
        </p:scale>
        <p:origin x="286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86FAF-75DC-4475-BFD3-2BBF0362E69F}" type="datetime1">
              <a:rPr lang="ru-RU" smtClean="0"/>
              <a:t>19.11.2022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E4CBF-580E-42B3-853B-FB8357E4BAB9}" type="datetime1">
              <a:rPr lang="ru-RU" smtClean="0"/>
              <a:pPr/>
              <a:t>19.11.2022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622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981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открытая библиотека, написанная на языке Python и обеспечивающая взаимодействие с искусственными нейронными сетями.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</a:t>
            </a:r>
            <a:r>
              <a:rPr lang="ru-RU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 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(параметр размера встраивания) - это количество измерений векторного пространства, в которое вложено слово</a:t>
            </a:r>
            <a:endParaRPr lang="ru-RU" sz="1800" i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window_size</a:t>
            </a:r>
            <a:r>
              <a:rPr lang="ru-RU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(размер окна) </a:t>
            </a:r>
            <a:r>
              <a:rPr lang="ru-RU" sz="1800" i="1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Gensim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умолчанию равен 5 (два слова до и два слова после входного слова, в дополнение к самому входному слову)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обычно используется для дополнения слов контекста до фиксированной длины, если это необходимо.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0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933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778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183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ru-RU" noProof="0" smtClean="0"/>
              <a:t>16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968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15000"/>
              </a:lnSpc>
              <a:spcAft>
                <a:spcPts val="1200"/>
              </a:spcAft>
            </a:pP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Суть этой архитектуры следующий: у нас есть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входные контекстные слова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размеров 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(2 x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window_size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мы передадим их в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слой вложения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размера 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vocab_size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 x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embed_size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даст нам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плотные вложения слов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каждого из этих контекстных слов 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(1 x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embed_size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for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each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word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Затем мы используем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лямбда-слой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чтобы усреднить эти вложения и получить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среднее плотное вложение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(1 x </a:t>
            </a:r>
            <a:r>
              <a:rPr lang="ru-RU" sz="1800" b="1" spc="-5" dirty="0" err="1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embed_size</a:t>
            </a:r>
            <a:r>
              <a:rPr lang="ru-RU" sz="1800" b="1" spc="-5" dirty="0">
                <a:solidFill>
                  <a:srgbClr val="292929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которое отправляется на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плотный слой </a:t>
            </a:r>
            <a:r>
              <a:rPr lang="ru-RU" sz="1800" b="1" i="1" spc="-5" dirty="0" err="1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который выводит наиболее вероятное целевое слово.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15000"/>
              </a:lnSpc>
              <a:spcAft>
                <a:spcPts val="1200"/>
              </a:spcAft>
            </a:pP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 сравниваем это с фактическим целевым словом, вычисляем потери, распространяем ошибки обратно, чтобы скорректировать веса (в слое внедрения) и повторяем этот процесс для всех пар </a:t>
            </a:r>
            <a:r>
              <a:rPr lang="ru-RU" sz="1800" b="1" i="1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(контекст, цель)</a:t>
            </a:r>
            <a:r>
              <a:rPr lang="ru-RU" sz="1800" spc="-5" dirty="0">
                <a:solidFill>
                  <a:srgbClr val="292929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нескольких эпох.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656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616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just">
              <a:lnSpc>
                <a:spcPct val="115000"/>
              </a:lnSpc>
              <a:spcAft>
                <a:spcPts val="1200"/>
              </a:spcAft>
            </a:pPr>
            <a:r>
              <a:rPr lang="ru-RU" sz="1800" b="1" i="1" dirty="0" err="1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train_on_batch</a:t>
            </a:r>
            <a:r>
              <a:rPr lang="ru-RU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запускает одно обновление градиента для одного пакета данных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1800" b="1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Градиентный спуск </a:t>
            </a: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алгоритм оптимизации, используемый для разнообразного обучения модели машинного обучения. Он лучше всего подходит для задач, в которых имеется большое количество функций и слишком много образцов, чтобы поместиться в памяти модели машинного обучения.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729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748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i="1" dirty="0">
                <a:solidFill>
                  <a:srgbClr val="80808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не берем вложение в позиции 0, так как оно принадлежит (PAD) термину-заполнителю, который на самом деле не представляет интереса.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59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978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44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b="1" spc="-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t-SNE</a:t>
            </a:r>
            <a:r>
              <a:rPr lang="ru-RU" sz="1800" spc="-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i="1" spc="-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стохастическое вложение соседей с t-распределением, внедряющего</a:t>
            </a:r>
            <a:r>
              <a:rPr lang="ru-RU" sz="1800" b="1" spc="-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spc="-5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популярную технику уменьшения размерности для визуализации пространств более высоких измерений в более низких измерениях.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794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784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4055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960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321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004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49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488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457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556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27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34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57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27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ru-RU" spc="300" noProof="0"/>
              <a:t>ГОДОВОЙ ОБЗОР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Заголовок 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ru-RU" sz="4000" spc="300" noProof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3" name="Текст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4" name="Место для изображения из Интернета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5" name="Место для изображения из Интернета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36" name="Место для изображения из Интернета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ru-RU" noProof="0"/>
              <a:t>Название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ru-RU" noProof="0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Объект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1600" noProof="0">
                <a:cs typeface="Biome Light" panose="020B0303030204020804" pitchFamily="34" charset="0"/>
              </a:rPr>
              <a:t>Образец текста.</a:t>
            </a:r>
          </a:p>
          <a:p>
            <a:pPr marL="0" indent="0" rtl="0">
              <a:buNone/>
            </a:pPr>
            <a:endParaRPr lang="ru-RU" noProof="0"/>
          </a:p>
        </p:txBody>
      </p:sp>
      <p:sp>
        <p:nvSpPr>
          <p:cNvPr id="17" name="Номер слайда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ru-RU" noProof="0"/>
              <a:t>МЕСТО ДЛЯ ЗАГОЛОВКА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9" name="Номер слайда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Рисунок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1" name="Объект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ru-RU" spc="3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400" noProof="0">
                <a:solidFill>
                  <a:schemeClr val="tx1"/>
                </a:solidFill>
              </a:rPr>
              <a:t>Щелкните, чтобы изменить стили текста образца слайда</a:t>
            </a:r>
          </a:p>
        </p:txBody>
      </p:sp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800" noProof="0"/>
              <a:t>Образец заголовка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Номер слайда 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абстрактное изображение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1540"/>
            <a:ext cx="12192000" cy="3149519"/>
          </a:xfrm>
        </p:spPr>
        <p:txBody>
          <a:bodyPr rtlCol="0"/>
          <a:lstStyle/>
          <a:p>
            <a:pPr rtl="0"/>
            <a:r>
              <a:rPr lang="ru-RU" dirty="0"/>
              <a:t>Практический подход к методам глубокого обучения для текстовых данных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5288650"/>
            <a:ext cx="12192000" cy="963560"/>
          </a:xfrm>
        </p:spPr>
        <p:txBody>
          <a:bodyPr rtlCol="0"/>
          <a:lstStyle/>
          <a:p>
            <a:pPr rtl="0"/>
            <a:r>
              <a:rPr lang="ru-RU" dirty="0"/>
              <a:t>Подготовила студентка группы </a:t>
            </a:r>
            <a:br>
              <a:rPr lang="ru-RU" dirty="0"/>
            </a:br>
            <a:r>
              <a:rPr lang="ru-RU" dirty="0"/>
              <a:t>Б9119-09.03.04прогин Агапова Дарья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7" y="4403065"/>
            <a:ext cx="4114800" cy="518795"/>
          </a:xfrm>
        </p:spPr>
        <p:txBody>
          <a:bodyPr rtlCol="0"/>
          <a:lstStyle/>
          <a:p>
            <a:pPr rtl="0"/>
            <a:r>
              <a:rPr lang="en-US" dirty="0"/>
              <a:t>Word2Vec: CBOW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85750"/>
            <a:ext cx="11002962" cy="122300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sz="4800" spc="300" dirty="0"/>
              <a:t>Подготовительный этап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7780B7-DFAB-AEDA-ABB3-519C4E63A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590" b="428"/>
          <a:stretch/>
        </p:blipFill>
        <p:spPr>
          <a:xfrm>
            <a:off x="1674576" y="1788795"/>
            <a:ext cx="8842848" cy="3760470"/>
          </a:xfrm>
        </p:spPr>
      </p:pic>
    </p:spTree>
    <p:extLst>
      <p:ext uri="{BB962C8B-B14F-4D97-AF65-F5344CB8AC3E}">
        <p14:creationId xmlns:p14="http://schemas.microsoft.com/office/powerpoint/2010/main" val="428633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342900"/>
            <a:ext cx="11047228" cy="616077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ФОРМИРОВАНИЕ КОРПУСНОЙ ЛЕКСИКИ</a:t>
            </a:r>
          </a:p>
        </p:txBody>
      </p:sp>
    </p:spTree>
    <p:extLst>
      <p:ext uri="{BB962C8B-B14F-4D97-AF65-F5344CB8AC3E}">
        <p14:creationId xmlns:p14="http://schemas.microsoft.com/office/powerpoint/2010/main" val="257180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74320"/>
            <a:ext cx="11002962" cy="113156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sz="4800" spc="300" dirty="0"/>
              <a:t>Создание словаря корпуса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12</a:t>
            </a:fld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031D96-54B5-065B-D07F-0D853AE729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48" y="1513778"/>
            <a:ext cx="7271703" cy="4572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16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СОЗДАНИЕ ГЕНЕРАТОРА CBOW (КОНТЕКСТ, ЦЕЛЬ)</a:t>
            </a:r>
          </a:p>
        </p:txBody>
      </p:sp>
    </p:spTree>
    <p:extLst>
      <p:ext uri="{BB962C8B-B14F-4D97-AF65-F5344CB8AC3E}">
        <p14:creationId xmlns:p14="http://schemas.microsoft.com/office/powerpoint/2010/main" val="173233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699196"/>
            <a:ext cx="11002962" cy="857250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ru-RU" sz="4800" spc="300" dirty="0"/>
              <a:t>СОЗДАНИЕ ОКРУЖАЮЩЕГО КОНТЕКСТА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CC71A4-6B47-2A82-5B96-D81E8E989022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95"/>
          <a:stretch/>
        </p:blipFill>
        <p:spPr bwMode="auto">
          <a:xfrm>
            <a:off x="198782" y="2171698"/>
            <a:ext cx="5067304" cy="325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A17810-C3C4-0C18-08FD-1F8427D7CDF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118" y="2432509"/>
            <a:ext cx="6642099" cy="269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1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СОЗДАНИЕ АРХИТЕКТУРЫ </a:t>
            </a:r>
            <a:br>
              <a:rPr lang="ru-RU" sz="4800" dirty="0">
                <a:latin typeface="+mj-lt"/>
              </a:rPr>
            </a:br>
            <a:r>
              <a:rPr lang="ru-RU" sz="4800" dirty="0">
                <a:latin typeface="+mj-lt"/>
              </a:rPr>
              <a:t>МОДЕЛИ CBOW</a:t>
            </a:r>
          </a:p>
        </p:txBody>
      </p:sp>
    </p:spTree>
    <p:extLst>
      <p:ext uri="{BB962C8B-B14F-4D97-AF65-F5344CB8AC3E}">
        <p14:creationId xmlns:p14="http://schemas.microsoft.com/office/powerpoint/2010/main" val="118249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A56992B-DD0B-5649-6C79-CE20A9ADE9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2" r="569" b="48834"/>
          <a:stretch/>
        </p:blipFill>
        <p:spPr>
          <a:xfrm>
            <a:off x="312087" y="370734"/>
            <a:ext cx="8732517" cy="3509009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CD686C1-DEE5-6FE9-E59A-0E2E9B4B1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16</a:t>
            </a:fld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EF123E-432C-1B0A-CA9B-FFD0885D1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87" y="4034790"/>
            <a:ext cx="11681130" cy="2452475"/>
          </a:xfrm>
        </p:spPr>
        <p:txBody>
          <a:bodyPr/>
          <a:lstStyle/>
          <a:p>
            <a:pPr marL="0" indent="0">
              <a:buNone/>
            </a:pPr>
            <a:r>
              <a:rPr lang="ru-RU" sz="1700" spc="300" dirty="0"/>
              <a:t>Входные данные – наши слова контекста, которые передаются на слой внедрения. Вложения слов распространяются на лямбда-слой, где мы усредняем их, а затем передаем это усредненное вложение контекста в плотный </a:t>
            </a:r>
            <a:r>
              <a:rPr lang="ru-RU" sz="1700" spc="300" dirty="0" err="1"/>
              <a:t>softmax</a:t>
            </a:r>
            <a:r>
              <a:rPr lang="ru-RU" sz="1700" spc="300" dirty="0"/>
              <a:t>-слой, который предсказывает наше целевое слово. Мы сопоставляем это с фактическим целевым словом, вычисляем потери, и выполняем обратное распространение с каждой эпохой, чтобы обновить слой внедрения в процессе. 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F68F022-9B5D-627E-C2FE-A06116D5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869" y="370735"/>
            <a:ext cx="2746348" cy="3509008"/>
          </a:xfrm>
        </p:spPr>
        <p:txBody>
          <a:bodyPr/>
          <a:lstStyle/>
          <a:p>
            <a:r>
              <a:rPr lang="ru-RU" sz="3100" dirty="0"/>
              <a:t>создания нашей архитектуры глубокого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20555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37515"/>
            <a:ext cx="4914741" cy="5982970"/>
          </a:xfrm>
        </p:spPr>
        <p:txBody>
          <a:bodyPr rtlCol="0" anchor="ctr">
            <a:normAutofit/>
          </a:bodyPr>
          <a:lstStyle/>
          <a:p>
            <a:pPr algn="r" rtl="0"/>
            <a:r>
              <a:rPr lang="ru-RU" sz="4800" spc="300" dirty="0"/>
              <a:t>Сводная информация о модели CBOW и ее архитектура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17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69E10B-20F0-B525-F178-CE175F142E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18" y="437515"/>
            <a:ext cx="5940425" cy="5982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694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ОБУЧЕНИЕ МОДЕЛИ</a:t>
            </a:r>
          </a:p>
        </p:txBody>
      </p:sp>
    </p:spTree>
    <p:extLst>
      <p:ext uri="{BB962C8B-B14F-4D97-AF65-F5344CB8AC3E}">
        <p14:creationId xmlns:p14="http://schemas.microsoft.com/office/powerpoint/2010/main" val="2728670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487504"/>
            <a:ext cx="11002962" cy="8572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sz="4800" spc="300" dirty="0"/>
              <a:t>Запуск модели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944A53-F98C-DC2C-FFAF-360927907A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" y="1694180"/>
            <a:ext cx="7802090" cy="39865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53104-1C23-B5D5-ED08-13815EE2678A}"/>
              </a:ext>
            </a:extLst>
          </p:cNvPr>
          <p:cNvSpPr txBox="1"/>
          <p:nvPr/>
        </p:nvSpPr>
        <p:spPr>
          <a:xfrm>
            <a:off x="8737488" y="1562447"/>
            <a:ext cx="30011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i="1" spc="300" dirty="0">
                <a:solidFill>
                  <a:srgbClr val="292929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Примечание:</a:t>
            </a:r>
            <a:r>
              <a:rPr lang="ru-RU" sz="2400" i="1" spc="300" dirty="0">
                <a:solidFill>
                  <a:srgbClr val="292929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ru-RU" sz="2400" i="1" spc="300" dirty="0">
                <a:solidFill>
                  <a:srgbClr val="292929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Обучение на нашем корпусе требует больших вычислительных ресурсов и работает лучше с использованием графического процессора. </a:t>
            </a:r>
            <a:endParaRPr lang="ru-RU" sz="2400" spc="300" dirty="0"/>
          </a:p>
        </p:txBody>
      </p:sp>
    </p:spTree>
    <p:extLst>
      <p:ext uri="{BB962C8B-B14F-4D97-AF65-F5344CB8AC3E}">
        <p14:creationId xmlns:p14="http://schemas.microsoft.com/office/powerpoint/2010/main" val="136794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pic>
        <p:nvPicPr>
          <p:cNvPr id="8" name="Рисунок 7" descr="группа людей за столом для конференций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402744" cy="3798888"/>
          </a:xfrm>
        </p:spPr>
        <p:txBody>
          <a:bodyPr rtlCol="0"/>
          <a:lstStyle/>
          <a:p>
            <a:pPr rtl="0"/>
            <a:r>
              <a:rPr lang="ru-RU" dirty="0"/>
              <a:t>ВВЕДЕНИЕ</a:t>
            </a:r>
          </a:p>
          <a:p>
            <a:pPr rtl="0"/>
            <a:r>
              <a:rPr lang="ru-RU" dirty="0"/>
              <a:t>МОДЕЛЬ </a:t>
            </a:r>
            <a:r>
              <a:rPr lang="en-US" dirty="0"/>
              <a:t>WORD2VEC</a:t>
            </a:r>
            <a:endParaRPr lang="ru-RU" dirty="0"/>
          </a:p>
          <a:p>
            <a:pPr rtl="0"/>
            <a:r>
              <a:rPr lang="ru-RU" dirty="0"/>
              <a:t>РЕАЛИЗАЦИЯ МОДЕЛИ </a:t>
            </a:r>
            <a:r>
              <a:rPr lang="en-US" dirty="0"/>
              <a:t>CBOW</a:t>
            </a:r>
          </a:p>
          <a:p>
            <a:pPr rtl="0"/>
            <a:r>
              <a:rPr lang="ru-RU" dirty="0"/>
              <a:t>МОДЕЛЬ </a:t>
            </a:r>
            <a:r>
              <a:rPr lang="en-US" dirty="0"/>
              <a:t>CBOW </a:t>
            </a:r>
            <a:r>
              <a:rPr lang="ru-RU" dirty="0"/>
              <a:t>С </a:t>
            </a:r>
            <a:r>
              <a:rPr lang="en-US" dirty="0"/>
              <a:t>GENSIM</a:t>
            </a:r>
            <a:endParaRPr lang="ru-RU" dirty="0"/>
          </a:p>
          <a:p>
            <a:pPr rtl="0"/>
            <a:r>
              <a:rPr lang="ru-RU" dirty="0"/>
              <a:t>ОБРАБОТКА ЗАДАЧ ЕСТЕСТВЕННОГО ЯЗЫКА</a:t>
            </a:r>
            <a:endParaRPr lang="en-US" dirty="0"/>
          </a:p>
          <a:p>
            <a:pPr rtl="0"/>
            <a:r>
              <a:rPr lang="ru-RU" dirty="0"/>
              <a:t>АВТОРЕФЕРИРОВАНИЕ</a:t>
            </a:r>
          </a:p>
          <a:p>
            <a:pPr rtl="0"/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ПОЛУЧЕНИЕ ВЛОЖЕНИЯ СЛОВ</a:t>
            </a:r>
          </a:p>
        </p:txBody>
      </p:sp>
    </p:spTree>
    <p:extLst>
      <p:ext uri="{BB962C8B-B14F-4D97-AF65-F5344CB8AC3E}">
        <p14:creationId xmlns:p14="http://schemas.microsoft.com/office/powerpoint/2010/main" val="214344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54330"/>
            <a:ext cx="11002962" cy="1348739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ru-RU" sz="4200" spc="300" dirty="0"/>
              <a:t>извлекаем ВЛОЖЕНИЯ из нашего слоя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FD0F14-9575-14B4-1268-2E249C203E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59" y="1956752"/>
            <a:ext cx="8037994" cy="3643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0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74320"/>
            <a:ext cx="11002962" cy="2366009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ru-RU" sz="4800" spc="300" dirty="0"/>
              <a:t>ПОИСК некоторых контекстуально похожих слов для конкретных интересующих слов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22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812213-E36A-6DB4-D567-73F2C747F0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43" y="2809812"/>
            <a:ext cx="9518714" cy="3489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712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681" y="1714501"/>
            <a:ext cx="5464808" cy="2674619"/>
          </a:xfrm>
        </p:spPr>
        <p:txBody>
          <a:bodyPr rtlCol="0" anchor="ctr">
            <a:normAutofit fontScale="90000"/>
          </a:bodyPr>
          <a:lstStyle/>
          <a:p>
            <a:pPr algn="r" rtl="0"/>
            <a:r>
              <a:rPr lang="ru-RU" dirty="0"/>
              <a:t>ВИЗУАЛИЗАЦИЯ РЕЗУЛЬТАТОВ</a:t>
            </a:r>
          </a:p>
        </p:txBody>
      </p:sp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5989321" cy="6867922"/>
          </a:xfr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3562" y="4389120"/>
            <a:ext cx="2834640" cy="365125"/>
          </a:xfrm>
        </p:spPr>
        <p:txBody>
          <a:bodyPr rtlCol="0"/>
          <a:lstStyle/>
          <a:p>
            <a:pPr rtl="0"/>
            <a:r>
              <a:rPr lang="en-US" dirty="0"/>
              <a:t>t-SNE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7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74321"/>
            <a:ext cx="11002962" cy="857250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ru-RU" sz="4800" spc="300" dirty="0"/>
              <a:t>извлекаем ВЛОЖЕНИЯ из нашего слоя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0D8FB0-3F89-6A1A-B778-B892421D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03"/>
            <a:ext cx="12192000" cy="67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81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63F2965-A482-178E-5B13-E1C11CE7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930" y="642927"/>
            <a:ext cx="5617210" cy="1435947"/>
          </a:xfrm>
        </p:spPr>
        <p:txBody>
          <a:bodyPr/>
          <a:lstStyle/>
          <a:p>
            <a:r>
              <a:rPr lang="ru-RU" sz="4400" dirty="0"/>
              <a:t>Word2Vec от </a:t>
            </a:r>
            <a:r>
              <a:rPr lang="ru-RU" sz="4400" dirty="0" err="1"/>
              <a:t>Gensim</a:t>
            </a:r>
            <a:endParaRPr lang="ru-RU" sz="4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A7236C-17B4-1A3A-DA73-81A24DF9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25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58E60C7-B797-A10C-317E-A9F978C6B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7930" y="2078875"/>
            <a:ext cx="5617210" cy="379888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size</a:t>
            </a:r>
            <a:r>
              <a:rPr lang="ru-RU" sz="2000" b="1" dirty="0"/>
              <a:t>: </a:t>
            </a:r>
            <a:r>
              <a:rPr lang="ru-RU" sz="2000" dirty="0"/>
              <a:t>слово, включающее размерность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window</a:t>
            </a:r>
            <a:r>
              <a:rPr lang="ru-RU" sz="2000" b="1" dirty="0"/>
              <a:t>: </a:t>
            </a:r>
            <a:r>
              <a:rPr lang="ru-RU" sz="2000" dirty="0"/>
              <a:t>размер окна контекста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min_count</a:t>
            </a:r>
            <a:r>
              <a:rPr lang="ru-RU" sz="2000" b="1" dirty="0"/>
              <a:t>: </a:t>
            </a:r>
            <a:r>
              <a:rPr lang="ru-RU" sz="2000" dirty="0"/>
              <a:t>минимальное количество слов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sample</a:t>
            </a:r>
            <a:r>
              <a:rPr lang="ru-RU" sz="2000" b="1" dirty="0"/>
              <a:t>: </a:t>
            </a:r>
            <a:r>
              <a:rPr lang="ru-RU" sz="2000" dirty="0"/>
              <a:t>настройка понижения частоты для частых слов.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iter</a:t>
            </a:r>
            <a:r>
              <a:rPr lang="ru-RU" sz="2000" b="1" dirty="0"/>
              <a:t>: </a:t>
            </a:r>
            <a:r>
              <a:rPr lang="ru-RU" sz="2000" dirty="0"/>
              <a:t>количество эпох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cb</a:t>
            </a:r>
            <a:r>
              <a:rPr lang="ru-RU" sz="2000" b="1" dirty="0"/>
              <a:t>: </a:t>
            </a:r>
            <a:r>
              <a:rPr lang="ru-RU" sz="2000" dirty="0"/>
              <a:t>выбранная модель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C3605A-AAF9-AB5C-41ED-EB6722BB2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3239" r="20096"/>
          <a:stretch/>
        </p:blipFill>
        <p:spPr>
          <a:xfrm>
            <a:off x="0" y="0"/>
            <a:ext cx="6096000" cy="6858000"/>
          </a:xfrm>
          <a:prstGeom prst="parallelogram">
            <a:avLst>
              <a:gd name="adj" fmla="val 17875"/>
            </a:avLst>
          </a:prstGeom>
        </p:spPr>
      </p:pic>
    </p:spTree>
    <p:extLst>
      <p:ext uri="{BB962C8B-B14F-4D97-AF65-F5344CB8AC3E}">
        <p14:creationId xmlns:p14="http://schemas.microsoft.com/office/powerpoint/2010/main" val="111930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843" y="498846"/>
            <a:ext cx="3619500" cy="5744931"/>
          </a:xfrm>
        </p:spPr>
        <p:txBody>
          <a:bodyPr rtlCol="0" anchor="ctr">
            <a:noAutofit/>
          </a:bodyPr>
          <a:lstStyle/>
          <a:p>
            <a:pPr rtl="0"/>
            <a:r>
              <a:rPr lang="ru-RU" spc="300" dirty="0"/>
              <a:t>Подобные слова здесь определенно больше связаны с интересующими нас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26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525B10-F9DC-5559-5F6C-17B00B2C3F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498845"/>
            <a:ext cx="7934643" cy="5744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24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3F991B-1E21-E007-A1F5-102C4E355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107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7" descr="Сеть, сформированная с точками белого">
            <a:extLst>
              <a:ext uri="{FF2B5EF4-FFF2-40B4-BE49-F238E27FC236}">
                <a16:creationId xmlns:a16="http://schemas.microsoft.com/office/drawing/2014/main" id="{BDE61103-D829-6D9F-2B8D-40D8C63FD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56" r="-1" b="-1"/>
          <a:stretch/>
        </p:blipFill>
        <p:spPr>
          <a:xfrm>
            <a:off x="20" y="10"/>
            <a:ext cx="6095980" cy="6857990"/>
          </a:xfrm>
          <a:prstGeom prst="parallelogram">
            <a:avLst/>
          </a:prstGeom>
          <a:noFill/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460" y="642927"/>
            <a:ext cx="5582809" cy="5506413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ru-RU" sz="4200" dirty="0"/>
              <a:t>Применение функций Word2Vec для обработки задач естественного языка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smtClean="0"/>
              <a:pPr rtl="0">
                <a:spcAft>
                  <a:spcPts val="600"/>
                </a:spcAft>
              </a:pPr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362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ИНИЦИАЛИЗАЦИЯ И ОБРАБОТКА ИСХОДНОГО ТЕКСТА</a:t>
            </a:r>
          </a:p>
        </p:txBody>
      </p:sp>
    </p:spTree>
    <p:extLst>
      <p:ext uri="{BB962C8B-B14F-4D97-AF65-F5344CB8AC3E}">
        <p14:creationId xmlns:p14="http://schemas.microsoft.com/office/powerpoint/2010/main" val="935974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ВВЕДЕНИЕ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1496275"/>
            <a:ext cx="5162551" cy="4530898"/>
          </a:xfrm>
        </p:spPr>
        <p:txBody>
          <a:bodyPr rtlCol="0" anchor="ctr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ru-RU" sz="1800" spc="300" dirty="0">
                <a:cs typeface="Biome Light" panose="020B0303030204020804" pitchFamily="34" charset="0"/>
              </a:rPr>
              <a:t>Работать с неструктурированными текстовыми данными сложно, особенно когда вы пытаетесь построить интеллектуальную систему, которая интерпретирует и понимает свободный естественный язык, как люди. </a:t>
            </a:r>
            <a:endParaRPr lang="en-US" sz="1800" spc="300" dirty="0">
              <a:cs typeface="Biome Light" panose="020B0303030204020804" pitchFamily="34" charset="0"/>
            </a:endParaRPr>
          </a:p>
          <a:p>
            <a:pPr marL="0" indent="0" rtl="0">
              <a:lnSpc>
                <a:spcPct val="100000"/>
              </a:lnSpc>
              <a:buNone/>
            </a:pPr>
            <a:r>
              <a:rPr lang="ru-RU" sz="1800" spc="300" dirty="0">
                <a:cs typeface="Biome Light" panose="020B0303030204020804" pitchFamily="34" charset="0"/>
              </a:rPr>
              <a:t>Вам нужно уметь обрабатывать и преобразовывать зашумленные, неструктурированные текстовые данные в некоторые структурированные, векторизованные форматы, которые могут быть поняты любым алгоритмом. </a:t>
            </a:r>
            <a:endParaRPr lang="ru-RU" sz="1800" spc="3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3</a:t>
            </a:fld>
            <a:endParaRPr lang="ru-RU"/>
          </a:p>
        </p:txBody>
      </p:sp>
      <p:pic>
        <p:nvPicPr>
          <p:cNvPr id="1030" name="Picture 6" descr="Тексты красивые картинки (32 фото) - 32 фото">
            <a:extLst>
              <a:ext uri="{FF2B5EF4-FFF2-40B4-BE49-F238E27FC236}">
                <a16:creationId xmlns:a16="http://schemas.microsoft.com/office/drawing/2014/main" id="{C2ED3EEE-D1E0-3B60-6736-E88EC24E454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8" t="12923" r="11075" b="980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280DD4-53D2-9ED6-F978-005E56B8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8" y="190048"/>
            <a:ext cx="7830643" cy="323895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8C6B07-1B32-6619-7974-83B5F7E3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9742"/>
            <a:ext cx="12192000" cy="303112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75C543-76E1-CFC8-5A73-35622BAA9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792" y="653334"/>
            <a:ext cx="4956302" cy="9011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330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ВЕКТОРИЗАЦИЯ ПРЕДЛОЖЕНИЙ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838302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E12DA9-F232-A740-FC2D-ED22D574D5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32</a:t>
            </a:fld>
            <a:endParaRPr lang="ru-RU" noProof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DE18D7-7A22-2CC0-C405-DB505E2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511"/>
            <a:ext cx="12192000" cy="61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A7044DAF-EAE2-D041-D116-54EFC7C6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ВЛОЖЕНИЙ ДЛЯ КАЖДОГО ПРЕДЛОЖЕНИЯ</a:t>
            </a:r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12945365-565E-115A-50D4-876907E477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AFD2DDA-C494-2236-65DA-81E5C35BC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85C2C10-BFC2-EA62-E536-CBE0297FF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D2ABAE1C-6137-2E56-BBBF-B6F6A474A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ru-RU" smtClean="0"/>
              <a:pPr/>
              <a:t>33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BCCC505-2765-01B4-3BC6-CA24E6156D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" y="1566528"/>
            <a:ext cx="5940425" cy="385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текст, окно">
            <a:extLst>
              <a:ext uri="{FF2B5EF4-FFF2-40B4-BE49-F238E27FC236}">
                <a16:creationId xmlns:a16="http://schemas.microsoft.com/office/drawing/2014/main" id="{7AB3CCDE-8144-2B45-A333-3C5E992A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0583"/>
            <a:ext cx="5857456" cy="385889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0DAC58-3129-E21E-58CE-1FA785912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5" r="46237" b="77415"/>
          <a:stretch/>
        </p:blipFill>
        <p:spPr>
          <a:xfrm>
            <a:off x="3837329" y="5703227"/>
            <a:ext cx="4517342" cy="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ГРУППИРОВКА ПРЕДЛОЖЕНИЙ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41319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D6368-0F5A-7BB0-4C8E-EB99D862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70" y="539191"/>
            <a:ext cx="11661747" cy="823913"/>
          </a:xfrm>
        </p:spPr>
        <p:txBody>
          <a:bodyPr/>
          <a:lstStyle/>
          <a:p>
            <a:r>
              <a:rPr lang="ru-RU" sz="2400" dirty="0"/>
              <a:t>сгруппируем наши предложения с помощью алгоритма </a:t>
            </a:r>
            <a:r>
              <a:rPr lang="ru-RU" sz="2400" dirty="0" err="1"/>
              <a:t>Affinity</a:t>
            </a:r>
            <a:r>
              <a:rPr lang="ru-RU" sz="2400" dirty="0"/>
              <a:t> </a:t>
            </a:r>
            <a:r>
              <a:rPr lang="ru-RU" sz="2400" dirty="0" err="1"/>
              <a:t>Propagation</a:t>
            </a:r>
            <a:r>
              <a:rPr lang="ru-RU" sz="2400" dirty="0"/>
              <a:t>, который представляет собой алгоритм кластеризации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0F7EA6D-A511-7BCC-67F2-1A4707DE5F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35</a:t>
            </a:fld>
            <a:endParaRPr lang="ru-RU" noProof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EEAA1B-16B6-FEB1-DF47-512EDE9E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" y="2036889"/>
            <a:ext cx="6797572" cy="2328168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03187FB-EC48-EB3F-D7A7-F742B4406DFA}"/>
              </a:ext>
            </a:extLst>
          </p:cNvPr>
          <p:cNvSpPr txBox="1">
            <a:spLocks/>
          </p:cNvSpPr>
          <p:nvPr/>
        </p:nvSpPr>
        <p:spPr>
          <a:xfrm>
            <a:off x="331471" y="5038843"/>
            <a:ext cx="11661746" cy="1279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/>
              <a:t>Мы также можем визуализировать расположение каждого документа в каждом кластере, используя анализ основных компонентов (PCA)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4D8EC2-069B-C997-96E9-A0EC2F0F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25" y="1664349"/>
            <a:ext cx="4203718" cy="30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84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AF143E-84BE-8F82-4E71-7B3E677D7C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36</a:t>
            </a:fld>
            <a:endParaRPr lang="ru-RU" noProof="0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3BFD448-35E8-1154-6BF7-36BC9F14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97"/>
            <a:ext cx="12192000" cy="5264260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4C678-F526-3064-9136-3D4D7757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48643"/>
            <a:ext cx="11002962" cy="823913"/>
          </a:xfrm>
        </p:spPr>
        <p:txBody>
          <a:bodyPr/>
          <a:lstStyle/>
          <a:p>
            <a:r>
              <a:rPr lang="ru-RU" sz="4000" dirty="0"/>
              <a:t>ТЕКСТ, РАЗБИТЫЙ НА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105127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effectLst/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386" y="400050"/>
            <a:ext cx="11047228" cy="6103620"/>
          </a:xfrm>
        </p:spPr>
        <p:txBody>
          <a:bodyPr rtlCol="0" anchor="ctr"/>
          <a:lstStyle/>
          <a:p>
            <a:pPr rtl="0"/>
            <a:r>
              <a:rPr lang="ru-RU" sz="4800" dirty="0">
                <a:latin typeface="+mj-lt"/>
              </a:rPr>
              <a:t>РЕФЕРИРОВАНИЕ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999673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773E9-89C7-345B-7FF1-52538C6A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441" y="389697"/>
            <a:ext cx="3559294" cy="3039303"/>
          </a:xfrm>
        </p:spPr>
        <p:txBody>
          <a:bodyPr/>
          <a:lstStyle/>
          <a:p>
            <a:r>
              <a:rPr lang="ru-RU" sz="4400" dirty="0">
                <a:latin typeface="+mj-lt"/>
              </a:rPr>
              <a:t>СОЗДАНИЕ МАТРИЦЫ ПОДОБИЯ КОСИНУСОВ  </a:t>
            </a:r>
            <a:endParaRPr lang="ru-RU" sz="4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714102-E045-0DD5-3D82-1B22F0471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2442" y="3164952"/>
            <a:ext cx="3559294" cy="3303349"/>
          </a:xfrm>
        </p:spPr>
        <p:txBody>
          <a:bodyPr anchor="ctr"/>
          <a:lstStyle/>
          <a:p>
            <a:pPr algn="ctr"/>
            <a:r>
              <a:rPr lang="ru-RU" sz="2000" dirty="0">
                <a:latin typeface="+mj-lt"/>
              </a:rPr>
              <a:t>Сходство косинуса измеряет сходство между списками векторов путем вычисления угла косинуса между двумя списками векторов. 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914AE5-8235-9893-5239-FC85644A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ru-RU" noProof="0" smtClean="0"/>
              <a:t>38</a:t>
            </a:fld>
            <a:endParaRPr lang="ru-RU" noProof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7C38DD-E8D8-1C24-D765-3D97050E9D1B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r="161"/>
          <a:stretch/>
        </p:blipFill>
        <p:spPr bwMode="auto">
          <a:xfrm>
            <a:off x="586739" y="583008"/>
            <a:ext cx="6655253" cy="228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71516B-1B4A-B6C9-C0ED-2A4BBE5C01CB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7" b="-2824"/>
          <a:stretch/>
        </p:blipFill>
        <p:spPr bwMode="auto">
          <a:xfrm>
            <a:off x="540265" y="3164953"/>
            <a:ext cx="7164314" cy="3303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164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" y="389697"/>
            <a:ext cx="11387427" cy="904216"/>
          </a:xfrm>
        </p:spPr>
        <p:txBody>
          <a:bodyPr rtlCol="0"/>
          <a:lstStyle/>
          <a:p>
            <a:pPr rtl="0"/>
            <a:r>
              <a:rPr lang="ru-RU" dirty="0"/>
              <a:t>Итог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39</a:t>
            </a:fld>
            <a:endParaRPr lang="ru-RU"/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445973-C997-D39C-AD90-5A14852FC5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923" r="671"/>
          <a:stretch/>
        </p:blipFill>
        <p:spPr>
          <a:xfrm>
            <a:off x="2047314" y="1179613"/>
            <a:ext cx="8504377" cy="4777740"/>
          </a:xfrm>
        </p:spPr>
      </p:pic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ru-RU" sz="4800" dirty="0"/>
              <a:t>Недостатки традиционных моделей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4</a:t>
            </a:fld>
            <a:endParaRPr lang="ru-RU"/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4DE8525A-C4F6-57D3-6768-019641275E1E}"/>
              </a:ext>
            </a:extLst>
          </p:cNvPr>
          <p:cNvSpPr txBox="1">
            <a:spLocks/>
          </p:cNvSpPr>
          <p:nvPr/>
        </p:nvSpPr>
        <p:spPr>
          <a:xfrm>
            <a:off x="594519" y="1909531"/>
            <a:ext cx="11002962" cy="45587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ru-RU" sz="2000" spc="300" dirty="0"/>
              <a:t>Традиционные (на основе подсчета) стратегии разработки признаков для текстовых данных хотя и являются довольно эффективными методами извлечения признаков, но из-за того, что модель представляет собой просто набор неструктурированных слов, мы теряем дополнительную информацию, такую как семантика, структура, последовательность и контекст рядом стоящих слов в каждом текстовом документе.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ru-RU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ru-RU" sz="2000" spc="300" dirty="0"/>
              <a:t>Это является достаточной мотивацией, чтобы исследовать более сложные модели, которые могут собирать эту информацию и давать нам функции, которые являются векторным представлением слов, обычно известными как вложения.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ru-RU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ru-RU" sz="2000" spc="300" dirty="0"/>
              <a:t>Рассмотрим некоторые из этих передовых стратегий обработки текстовых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531644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7" descr="абстрактное изображение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0" y="-2644140"/>
            <a:ext cx="6858000" cy="12192000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354330"/>
            <a:ext cx="10787270" cy="6229350"/>
          </a:xfrm>
        </p:spPr>
        <p:txBody>
          <a:bodyPr rtlCol="0">
            <a:normAutofit/>
          </a:bodyPr>
          <a:lstStyle/>
          <a:p>
            <a:pPr rtl="0"/>
            <a:r>
              <a:rPr lang="ru-RU" sz="4000" spc="300" dirty="0"/>
              <a:t>СПАСИБО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Видео 17">
            <a:extLst>
              <a:ext uri="{FF2B5EF4-FFF2-40B4-BE49-F238E27FC236}">
                <a16:creationId xmlns:a16="http://schemas.microsoft.com/office/drawing/2014/main" id="{919A4A5F-6B19-BAE3-E8A0-9F1084034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225" r="35632" b="-1"/>
          <a:stretch/>
        </p:blipFill>
        <p:spPr>
          <a:xfrm>
            <a:off x="20" y="10"/>
            <a:ext cx="6095980" cy="6857990"/>
          </a:xfrm>
          <a:prstGeom prst="parallelogram">
            <a:avLst/>
          </a:prstGeom>
          <a:noFill/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60" y="411481"/>
            <a:ext cx="5354209" cy="1383029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dirty="0"/>
              <a:t>WORD2VEC</a:t>
            </a:r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ru-RU" smtClean="0"/>
              <a:pPr rtl="0"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00" y="1794510"/>
            <a:ext cx="5262769" cy="4083253"/>
          </a:xfrm>
        </p:spPr>
        <p:txBody>
          <a:bodyPr rtlCol="0">
            <a:normAutofit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b="0" i="0" u="none" strike="noStrike" kern="1200" cap="none" spc="300" normalizeH="0" dirty="0">
                <a:ln>
                  <a:noFill/>
                </a:ln>
                <a:effectLst/>
                <a:uLnTx/>
                <a:uFillTx/>
              </a:rPr>
              <a:t>Эта модель была создана Google в 2013 году и представляет собой модель, основанную на прогнозирующем глубоком обучении, для вычисления и создания высококачественных, распределенных и непрерывных плотных векторных представлений слов, которые фиксируют контекстуальное и семантическое сходство.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5694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72" y="1725931"/>
            <a:ext cx="5464808" cy="2674619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ru-RU" dirty="0"/>
              <a:t>Модель непрерывного мешка слов </a:t>
            </a:r>
          </a:p>
        </p:txBody>
      </p:sp>
      <p:pic>
        <p:nvPicPr>
          <p:cNvPr id="8" name="Рисунок 7" descr="крупный план компьютерного кода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 flipH="1">
            <a:off x="6202680" y="-9922"/>
            <a:ext cx="5989321" cy="6867922"/>
          </a:xfr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010" y="4400550"/>
            <a:ext cx="2834640" cy="365125"/>
          </a:xfrm>
        </p:spPr>
        <p:txBody>
          <a:bodyPr rtlCol="0"/>
          <a:lstStyle/>
          <a:p>
            <a:pPr rtl="0"/>
            <a:r>
              <a:rPr lang="ru-RU" dirty="0"/>
              <a:t>Начнем разбор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605791"/>
            <a:ext cx="11002962" cy="948689"/>
          </a:xfrm>
        </p:spPr>
        <p:txBody>
          <a:bodyPr rtlCol="0">
            <a:normAutofit/>
          </a:bodyPr>
          <a:lstStyle/>
          <a:p>
            <a:pPr rtl="0"/>
            <a:r>
              <a:rPr lang="ru-RU" sz="4800" dirty="0"/>
              <a:t>Принцип работы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7</a:t>
            </a:fld>
            <a:endParaRPr lang="ru-RU"/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4DE8525A-C4F6-57D3-6768-019641275E1E}"/>
              </a:ext>
            </a:extLst>
          </p:cNvPr>
          <p:cNvSpPr txBox="1">
            <a:spLocks/>
          </p:cNvSpPr>
          <p:nvPr/>
        </p:nvSpPr>
        <p:spPr>
          <a:xfrm>
            <a:off x="594519" y="1909531"/>
            <a:ext cx="11002962" cy="4342678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ru-RU" sz="2000" spc="300" dirty="0"/>
              <a:t>Архитектура модели CBOW пытается предсказать текущее целевое слово (центральное слово) на основе слов исходного контекста (окружающих слов).</a:t>
            </a:r>
            <a:endParaRPr lang="en-US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ru-RU" sz="2000" spc="300" dirty="0"/>
              <a:t>Рассматривая простое предложение </a:t>
            </a:r>
            <a:r>
              <a:rPr lang="ru-RU" sz="2000" b="1" spc="300" dirty="0"/>
              <a:t>«Эта быстрая коричневая лиса перепрыгивает через ленивую собаку»</a:t>
            </a:r>
            <a:r>
              <a:rPr lang="ru-RU" sz="2000" spc="300" dirty="0"/>
              <a:t>,</a:t>
            </a:r>
            <a:r>
              <a:rPr lang="ru-RU" sz="2000" b="1" spc="300" dirty="0"/>
              <a:t> </a:t>
            </a:r>
            <a:r>
              <a:rPr lang="ru-RU" sz="2000" spc="300" dirty="0"/>
              <a:t>это могут быть пары </a:t>
            </a:r>
            <a:r>
              <a:rPr lang="ru-RU" sz="2000" b="1" spc="300" dirty="0"/>
              <a:t>(</a:t>
            </a:r>
            <a:r>
              <a:rPr lang="ru-RU" sz="2000" b="1" spc="300" dirty="0" err="1"/>
              <a:t>context_window</a:t>
            </a:r>
            <a:r>
              <a:rPr lang="ru-RU" sz="2000" b="1" spc="300" dirty="0"/>
              <a:t>, </a:t>
            </a:r>
            <a:r>
              <a:rPr lang="ru-RU" sz="2000" b="1" spc="300" dirty="0" err="1"/>
              <a:t>target_word</a:t>
            </a:r>
            <a:r>
              <a:rPr lang="ru-RU" sz="2000" b="1" spc="300" dirty="0"/>
              <a:t>)</a:t>
            </a:r>
            <a:r>
              <a:rPr lang="ru-RU" sz="2000" spc="300" dirty="0"/>
              <a:t>,</a:t>
            </a:r>
            <a:r>
              <a:rPr lang="ru-RU" sz="2000" b="1" spc="300" dirty="0"/>
              <a:t> </a:t>
            </a:r>
            <a:r>
              <a:rPr lang="ru-RU" sz="2000" spc="300" dirty="0"/>
              <a:t>где, если мы рассмотрим контекстное окно размера 2, у нас будут такие примеры, как </a:t>
            </a:r>
            <a:r>
              <a:rPr lang="ru-RU" sz="2000" b="1" spc="300" dirty="0"/>
              <a:t>([быстрая, лиса], коричневая), ([эта, коричневая], быстрая), ([через, собака], ленивый)</a:t>
            </a:r>
            <a:r>
              <a:rPr lang="ru-RU" sz="2000" spc="300" dirty="0"/>
              <a:t> и так далее. </a:t>
            </a:r>
            <a:endParaRPr lang="en-US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ru-RU" sz="2000" spc="300" dirty="0"/>
              <a:t>Теперь мы можем смоделировать эту архитектуру CBOW как модель классификации глубокого обучения, так что мы берем </a:t>
            </a:r>
            <a:r>
              <a:rPr lang="ru-RU" sz="2000" b="1" spc="300" dirty="0"/>
              <a:t>контекстные слова в качестве входных данных X</a:t>
            </a:r>
            <a:r>
              <a:rPr lang="ru-RU" sz="2000" spc="300" dirty="0"/>
              <a:t> и пытаемся предсказать </a:t>
            </a:r>
            <a:r>
              <a:rPr lang="ru-RU" sz="2000" b="1" spc="300" dirty="0"/>
              <a:t>целевое слово Y</a:t>
            </a:r>
            <a:r>
              <a:rPr lang="ru-RU" sz="2000" spc="300" dirty="0"/>
              <a:t>. </a:t>
            </a:r>
            <a:endParaRPr lang="en-US" sz="2000" spc="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6725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19" y="2605067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582930"/>
            <a:ext cx="11002962" cy="1657349"/>
          </a:xfrm>
        </p:spPr>
        <p:txBody>
          <a:bodyPr rtlCol="0">
            <a:normAutofit/>
          </a:bodyPr>
          <a:lstStyle/>
          <a:p>
            <a:pPr rtl="0"/>
            <a:r>
              <a:rPr lang="ru-RU" sz="4400" spc="300" dirty="0"/>
              <a:t>Реализация будет состоять </a:t>
            </a:r>
            <a:br>
              <a:rPr lang="ru-RU" sz="4400" spc="300" dirty="0"/>
            </a:br>
            <a:r>
              <a:rPr lang="ru-RU" sz="4400" spc="300" dirty="0"/>
              <a:t>из пяти частей</a:t>
            </a:r>
            <a:endParaRPr lang="ru-RU" sz="4400" dirty="0"/>
          </a:p>
        </p:txBody>
      </p:sp>
      <p:graphicFrame>
        <p:nvGraphicFramePr>
          <p:cNvPr id="7" name="Таблица 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25338"/>
              </p:ext>
            </p:extLst>
          </p:nvPr>
        </p:nvGraphicFramePr>
        <p:xfrm>
          <a:off x="594520" y="2605067"/>
          <a:ext cx="11002960" cy="2693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592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2200592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2200592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2200592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2200592">
                  <a:extLst>
                    <a:ext uri="{9D8B030D-6E8A-4147-A177-3AD203B41FA5}">
                      <a16:colId xmlns:a16="http://schemas.microsoft.com/office/drawing/2014/main" val="2709121074"/>
                    </a:ext>
                  </a:extLst>
                </a:gridCol>
              </a:tblGrid>
              <a:tr h="586709">
                <a:tc>
                  <a:txBody>
                    <a:bodyPr/>
                    <a:lstStyle/>
                    <a:p>
                      <a:pPr algn="ctr" rtl="0"/>
                      <a:r>
                        <a:rPr lang="ru-RU" sz="1600" noProof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noProof="0" dirty="0"/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noProof="0" dirty="0"/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noProof="0" dirty="0"/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1600" noProof="0" dirty="0"/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1501291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ru-RU" sz="18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Формирование корпусной лексики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ru-RU" sz="18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Создание генератора CBOW (контекст, цель)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ru-RU" sz="18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Создание архитектуры модели </a:t>
                      </a:r>
                      <a:r>
                        <a:rPr lang="en-US" sz="18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CBOW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ru-RU" sz="18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Обучение модели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Получение вложения слов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88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760"/>
            <a:ext cx="11002962" cy="105155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ru-RU" sz="4800" spc="300" dirty="0"/>
              <a:t>Подготовительный этап</a:t>
            </a:r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ru-RU" smtClean="0"/>
              <a:t>9</a:t>
            </a:fld>
            <a:endParaRPr lang="ru-RU"/>
          </a:p>
        </p:txBody>
      </p:sp>
      <p:pic>
        <p:nvPicPr>
          <p:cNvPr id="22" name="Рисунок 2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4F221A-AB5B-F043-BFBF-7A19A2038A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686" b="68828"/>
          <a:stretch/>
        </p:blipFill>
        <p:spPr>
          <a:xfrm>
            <a:off x="2859405" y="1607517"/>
            <a:ext cx="6473189" cy="1721932"/>
          </a:xfr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2DECFE-EA58-DAA0-209D-861E4B58ED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182" r="-455"/>
          <a:stretch/>
        </p:blipFill>
        <p:spPr>
          <a:xfrm>
            <a:off x="1544781" y="3672747"/>
            <a:ext cx="9470395" cy="2483745"/>
          </a:xfr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6_TF55661986_Win32.potx" id="{CD15748E-2BD1-4153-9F9E-4A2AFD190D23}" vid="{9DB7977E-36C5-47A2-8C77-71D748A85C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Техническая презентация</Template>
  <TotalTime>257</TotalTime>
  <Words>1050</Words>
  <Application>Microsoft Office PowerPoint</Application>
  <PresentationFormat>Широкоэкранный</PresentationFormat>
  <Paragraphs>154</Paragraphs>
  <Slides>40</Slides>
  <Notes>35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8" baseType="lpstr">
      <vt:lpstr>Arial</vt:lpstr>
      <vt:lpstr>Biome Light</vt:lpstr>
      <vt:lpstr>Calibri</vt:lpstr>
      <vt:lpstr>Calibri Light</vt:lpstr>
      <vt:lpstr>Georgia</vt:lpstr>
      <vt:lpstr>inherit</vt:lpstr>
      <vt:lpstr>Wingdings</vt:lpstr>
      <vt:lpstr>Тема Office</vt:lpstr>
      <vt:lpstr>Практический подход к методам глубокого обучения для текстовых данных </vt:lpstr>
      <vt:lpstr>Содержание</vt:lpstr>
      <vt:lpstr>ВВЕДЕНИЕ</vt:lpstr>
      <vt:lpstr>Недостатки традиционных моделей</vt:lpstr>
      <vt:lpstr>WORD2VEC</vt:lpstr>
      <vt:lpstr>Модель непрерывного мешка слов </vt:lpstr>
      <vt:lpstr>Принцип работы</vt:lpstr>
      <vt:lpstr>Реализация будет состоять  из пяти частей</vt:lpstr>
      <vt:lpstr>Подготовительный этап</vt:lpstr>
      <vt:lpstr>Подготовительный этап</vt:lpstr>
      <vt:lpstr>Презентация PowerPoint</vt:lpstr>
      <vt:lpstr>Создание словаря корпуса</vt:lpstr>
      <vt:lpstr>Презентация PowerPoint</vt:lpstr>
      <vt:lpstr>СОЗДАНИЕ ОКРУЖАЮЩЕГО КОНТЕКСТА</vt:lpstr>
      <vt:lpstr>Презентация PowerPoint</vt:lpstr>
      <vt:lpstr>создания нашей архитектуры глубокого обучения </vt:lpstr>
      <vt:lpstr>Сводная информация о модели CBOW и ее архитектура</vt:lpstr>
      <vt:lpstr>Презентация PowerPoint</vt:lpstr>
      <vt:lpstr>Запуск модели</vt:lpstr>
      <vt:lpstr>Презентация PowerPoint</vt:lpstr>
      <vt:lpstr>извлекаем ВЛОЖЕНИЯ из нашего слоя</vt:lpstr>
      <vt:lpstr>ПОИСК некоторых контекстуально похожих слов для конкретных интересующих слов</vt:lpstr>
      <vt:lpstr>ВИЗУАЛИЗАЦИЯ РЕЗУЛЬТАТОВ</vt:lpstr>
      <vt:lpstr>извлекаем ВЛОЖЕНИЯ из нашего слоя</vt:lpstr>
      <vt:lpstr>Word2Vec от Gensim</vt:lpstr>
      <vt:lpstr>Подобные слова здесь определенно больше связаны с интересующими нас</vt:lpstr>
      <vt:lpstr>Презентация PowerPoint</vt:lpstr>
      <vt:lpstr>Применение функций Word2Vec для обработки задач естественного языка</vt:lpstr>
      <vt:lpstr>Презентация PowerPoint</vt:lpstr>
      <vt:lpstr>Презентация PowerPoint</vt:lpstr>
      <vt:lpstr>Презентация PowerPoint</vt:lpstr>
      <vt:lpstr>Презентация PowerPoint</vt:lpstr>
      <vt:lpstr>ПОЛУЧЕНИЕ ВЛОЖЕНИЙ ДЛЯ КАЖДОГО ПРЕДЛОЖЕНИЯ</vt:lpstr>
      <vt:lpstr>Презентация PowerPoint</vt:lpstr>
      <vt:lpstr>сгруппируем наши предложения с помощью алгоритма Affinity Propagation, который представляет собой алгоритм кластеризации</vt:lpstr>
      <vt:lpstr>ТЕКСТ, РАЗБИТЫЙ НА КАТЕГОРИИ</vt:lpstr>
      <vt:lpstr>Презентация PowerPoint</vt:lpstr>
      <vt:lpstr>СОЗДАНИЕ МАТРИЦЫ ПОДОБИЯ КОСИНУСОВ  </vt:lpstr>
      <vt:lpstr>Итог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Практический подход к методам глубокого обучения для текстовых данных</dc:title>
  <dc:creator>Дарья Агапова</dc:creator>
  <cp:lastModifiedBy>Дарья Агапова</cp:lastModifiedBy>
  <cp:revision>11</cp:revision>
  <dcterms:created xsi:type="dcterms:W3CDTF">2022-11-18T17:19:56Z</dcterms:created>
  <dcterms:modified xsi:type="dcterms:W3CDTF">2022-11-18T21:39:39Z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